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8" r:id="rId2"/>
    <p:sldId id="257" r:id="rId3"/>
    <p:sldId id="27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6" r:id="rId13"/>
    <p:sldId id="275" r:id="rId14"/>
    <p:sldId id="280" r:id="rId15"/>
    <p:sldId id="279" r:id="rId16"/>
    <p:sldId id="262" r:id="rId17"/>
    <p:sldId id="256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83012" autoAdjust="0"/>
  </p:normalViewPr>
  <p:slideViewPr>
    <p:cSldViewPr snapToGrid="0">
      <p:cViewPr varScale="1">
        <p:scale>
          <a:sx n="92" d="100"/>
          <a:sy n="92" d="100"/>
        </p:scale>
        <p:origin x="55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5D6C52-ACE0-4EC3-A575-6E9EF0586025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BE29D1E-EFB2-44F5-B049-75D26F95BE79}">
      <dgm:prSet/>
      <dgm:spPr/>
      <dgm:t>
        <a:bodyPr/>
        <a:lstStyle/>
        <a:p>
          <a:pPr rtl="0"/>
          <a:r>
            <a:rPr lang="hu-HU" smtClean="0"/>
            <a:t>Nem felel meg a szabványnak, de mégis a célszervezet?</a:t>
          </a:r>
          <a:endParaRPr lang="hu-HU"/>
        </a:p>
      </dgm:t>
    </dgm:pt>
    <dgm:pt modelId="{D4573D0F-147F-4FBC-9B80-25516148BD63}" type="parTrans" cxnId="{CC37B462-AF41-408F-A8C8-FAC5C82280F4}">
      <dgm:prSet/>
      <dgm:spPr/>
      <dgm:t>
        <a:bodyPr/>
        <a:lstStyle/>
        <a:p>
          <a:endParaRPr lang="hu-HU"/>
        </a:p>
      </dgm:t>
    </dgm:pt>
    <dgm:pt modelId="{D5D6BC9B-FCFE-4240-8D4F-FBB767092F0E}" type="sibTrans" cxnId="{CC37B462-AF41-408F-A8C8-FAC5C82280F4}">
      <dgm:prSet/>
      <dgm:spPr/>
      <dgm:t>
        <a:bodyPr/>
        <a:lstStyle/>
        <a:p>
          <a:endParaRPr lang="hu-HU"/>
        </a:p>
      </dgm:t>
    </dgm:pt>
    <dgm:pt modelId="{7E078B30-C465-48D6-A8C3-E9C72A9947F3}">
      <dgm:prSet/>
      <dgm:spPr/>
      <dgm:t>
        <a:bodyPr/>
        <a:lstStyle/>
        <a:p>
          <a:pPr rtl="0"/>
          <a:r>
            <a:rPr lang="hu-HU" smtClean="0"/>
            <a:t>Típusos reakciót ad, de mégsem az?</a:t>
          </a:r>
          <a:endParaRPr lang="hu-HU"/>
        </a:p>
      </dgm:t>
    </dgm:pt>
    <dgm:pt modelId="{67A1784A-AB24-4FF8-A1FF-EC2AAD77897D}" type="parTrans" cxnId="{02A2C2AC-18E8-4DF9-A554-CF232A5A36E2}">
      <dgm:prSet/>
      <dgm:spPr/>
      <dgm:t>
        <a:bodyPr/>
        <a:lstStyle/>
        <a:p>
          <a:endParaRPr lang="hu-HU"/>
        </a:p>
      </dgm:t>
    </dgm:pt>
    <dgm:pt modelId="{C3A4BB13-2E90-4661-807C-B74504988EBC}" type="sibTrans" cxnId="{02A2C2AC-18E8-4DF9-A554-CF232A5A36E2}">
      <dgm:prSet/>
      <dgm:spPr/>
      <dgm:t>
        <a:bodyPr/>
        <a:lstStyle/>
        <a:p>
          <a:endParaRPr lang="hu-HU"/>
        </a:p>
      </dgm:t>
    </dgm:pt>
    <dgm:pt modelId="{D47E3279-8836-479F-B266-BE0A12458E31}" type="pres">
      <dgm:prSet presAssocID="{AA5D6C52-ACE0-4EC3-A575-6E9EF058602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759A741-60AE-4041-ABD6-774C20B3272E}" type="pres">
      <dgm:prSet presAssocID="{8BE29D1E-EFB2-44F5-B049-75D26F95BE79}" presName="upArrow" presStyleLbl="node1" presStyleIdx="0" presStyleCnt="2"/>
      <dgm:spPr/>
    </dgm:pt>
    <dgm:pt modelId="{72076129-65D1-4112-9100-28D1C208CF7B}" type="pres">
      <dgm:prSet presAssocID="{8BE29D1E-EFB2-44F5-B049-75D26F95BE79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9E792F4-5405-4F50-8B47-87D833048CBA}" type="pres">
      <dgm:prSet presAssocID="{7E078B30-C465-48D6-A8C3-E9C72A9947F3}" presName="downArrow" presStyleLbl="node1" presStyleIdx="1" presStyleCnt="2"/>
      <dgm:spPr/>
    </dgm:pt>
    <dgm:pt modelId="{665F57BD-069E-493C-A0D1-47A363798E10}" type="pres">
      <dgm:prSet presAssocID="{7E078B30-C465-48D6-A8C3-E9C72A9947F3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2A2C2AC-18E8-4DF9-A554-CF232A5A36E2}" srcId="{AA5D6C52-ACE0-4EC3-A575-6E9EF0586025}" destId="{7E078B30-C465-48D6-A8C3-E9C72A9947F3}" srcOrd="1" destOrd="0" parTransId="{67A1784A-AB24-4FF8-A1FF-EC2AAD77897D}" sibTransId="{C3A4BB13-2E90-4661-807C-B74504988EBC}"/>
    <dgm:cxn modelId="{396AA8EF-E37D-4CB9-B7CA-467DB2653B91}" type="presOf" srcId="{AA5D6C52-ACE0-4EC3-A575-6E9EF0586025}" destId="{D47E3279-8836-479F-B266-BE0A12458E31}" srcOrd="0" destOrd="0" presId="urn:microsoft.com/office/officeart/2005/8/layout/arrow4"/>
    <dgm:cxn modelId="{CC37B462-AF41-408F-A8C8-FAC5C82280F4}" srcId="{AA5D6C52-ACE0-4EC3-A575-6E9EF0586025}" destId="{8BE29D1E-EFB2-44F5-B049-75D26F95BE79}" srcOrd="0" destOrd="0" parTransId="{D4573D0F-147F-4FBC-9B80-25516148BD63}" sibTransId="{D5D6BC9B-FCFE-4240-8D4F-FBB767092F0E}"/>
    <dgm:cxn modelId="{5E45EB26-186F-4618-809F-15F291A6D203}" type="presOf" srcId="{8BE29D1E-EFB2-44F5-B049-75D26F95BE79}" destId="{72076129-65D1-4112-9100-28D1C208CF7B}" srcOrd="0" destOrd="0" presId="urn:microsoft.com/office/officeart/2005/8/layout/arrow4"/>
    <dgm:cxn modelId="{800B725D-C4EE-4619-B9D9-47CD519BD4BC}" type="presOf" srcId="{7E078B30-C465-48D6-A8C3-E9C72A9947F3}" destId="{665F57BD-069E-493C-A0D1-47A363798E10}" srcOrd="0" destOrd="0" presId="urn:microsoft.com/office/officeart/2005/8/layout/arrow4"/>
    <dgm:cxn modelId="{58401F5F-929F-4FFB-800E-EF2CB6ADF836}" type="presParOf" srcId="{D47E3279-8836-479F-B266-BE0A12458E31}" destId="{C759A741-60AE-4041-ABD6-774C20B3272E}" srcOrd="0" destOrd="0" presId="urn:microsoft.com/office/officeart/2005/8/layout/arrow4"/>
    <dgm:cxn modelId="{50CD3536-3FFB-4F40-BB95-3CE6C921E8BE}" type="presParOf" srcId="{D47E3279-8836-479F-B266-BE0A12458E31}" destId="{72076129-65D1-4112-9100-28D1C208CF7B}" srcOrd="1" destOrd="0" presId="urn:microsoft.com/office/officeart/2005/8/layout/arrow4"/>
    <dgm:cxn modelId="{9681DCEA-FE2C-4C77-AE47-6F4DEDFC2203}" type="presParOf" srcId="{D47E3279-8836-479F-B266-BE0A12458E31}" destId="{19E792F4-5405-4F50-8B47-87D833048CBA}" srcOrd="2" destOrd="0" presId="urn:microsoft.com/office/officeart/2005/8/layout/arrow4"/>
    <dgm:cxn modelId="{BCCB28BE-E9F5-4C43-85A8-32CFC4FCDBC7}" type="presParOf" srcId="{D47E3279-8836-479F-B266-BE0A12458E31}" destId="{665F57BD-069E-493C-A0D1-47A363798E10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9A741-60AE-4041-ABD6-774C20B3272E}">
      <dsp:nvSpPr>
        <dsp:cNvPr id="0" name=""/>
        <dsp:cNvSpPr/>
      </dsp:nvSpPr>
      <dsp:spPr>
        <a:xfrm>
          <a:off x="2465" y="0"/>
          <a:ext cx="1479041" cy="208864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76129-65D1-4112-9100-28D1C208CF7B}">
      <dsp:nvSpPr>
        <dsp:cNvPr id="0" name=""/>
        <dsp:cNvSpPr/>
      </dsp:nvSpPr>
      <dsp:spPr>
        <a:xfrm>
          <a:off x="1525878" y="0"/>
          <a:ext cx="2509889" cy="2088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0" rIns="192024" bIns="192024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smtClean="0"/>
            <a:t>Nem felel meg a szabványnak, de mégis a célszervezet?</a:t>
          </a:r>
          <a:endParaRPr lang="hu-HU" sz="2700" kern="1200"/>
        </a:p>
      </dsp:txBody>
      <dsp:txXfrm>
        <a:off x="1525878" y="0"/>
        <a:ext cx="2509889" cy="2088642"/>
      </dsp:txXfrm>
    </dsp:sp>
    <dsp:sp modelId="{19E792F4-5405-4F50-8B47-87D833048CBA}">
      <dsp:nvSpPr>
        <dsp:cNvPr id="0" name=""/>
        <dsp:cNvSpPr/>
      </dsp:nvSpPr>
      <dsp:spPr>
        <a:xfrm>
          <a:off x="446177" y="2262695"/>
          <a:ext cx="1479041" cy="208864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F57BD-069E-493C-A0D1-47A363798E10}">
      <dsp:nvSpPr>
        <dsp:cNvPr id="0" name=""/>
        <dsp:cNvSpPr/>
      </dsp:nvSpPr>
      <dsp:spPr>
        <a:xfrm>
          <a:off x="1969590" y="2262695"/>
          <a:ext cx="2509889" cy="2088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0" rIns="192024" bIns="192024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smtClean="0"/>
            <a:t>Típusos reakciót ad, de mégsem az?</a:t>
          </a:r>
          <a:endParaRPr lang="hu-HU" sz="2700" kern="1200"/>
        </a:p>
      </dsp:txBody>
      <dsp:txXfrm>
        <a:off x="1969590" y="2262695"/>
        <a:ext cx="2509889" cy="2088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98A5F-1AC3-40F7-9636-3049DDF3C1B0}" type="datetimeFigureOut">
              <a:rPr lang="hu-HU" smtClean="0"/>
              <a:t>2024. 01. 25.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7F517-F2D7-461C-AC35-0F54EBBDF6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723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7F517-F2D7-461C-AC35-0F54EBBDF6D8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7499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7" name="Dátum helye 3">
            <a:extLst>
              <a:ext uri="{FF2B5EF4-FFF2-40B4-BE49-F238E27FC236}">
                <a16:creationId xmlns:a16="http://schemas.microsoft.com/office/drawing/2014/main" id="{CF58CF98-D4D1-46EC-81A9-070A8C63F8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40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FE322-C6A9-473D-A5F3-6144C04C898A}" type="datetimeFigureOut">
              <a:rPr lang="hu-HU" smtClean="0"/>
              <a:pPr/>
              <a:t>2024. 01. 25.</a:t>
            </a:fld>
            <a:endParaRPr lang="hu-HU" dirty="0"/>
          </a:p>
        </p:txBody>
      </p: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0C62FE4F-0FC4-482D-9B2D-CC8C69B25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409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95FE95C0-9DBA-4AE4-ABAA-8AA7F90B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40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604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>
            <a:extLst>
              <a:ext uri="{FF2B5EF4-FFF2-40B4-BE49-F238E27FC236}">
                <a16:creationId xmlns:a16="http://schemas.microsoft.com/office/drawing/2014/main" id="{9CBC935D-199C-4466-9A7F-6F0E29E81D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FE322-C6A9-473D-A5F3-6144C04C898A}" type="datetimeFigureOut">
              <a:rPr lang="hu-HU" smtClean="0"/>
              <a:pPr/>
              <a:t>2024. 01. 25.</a:t>
            </a:fld>
            <a:endParaRPr lang="hu-HU" dirty="0"/>
          </a:p>
        </p:txBody>
      </p: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14E9EB25-3A48-4F3B-BC2F-D416F4091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4094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8F896DE7-39F2-41EB-9B3C-115BE6101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778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>
            <a:extLst>
              <a:ext uri="{FF2B5EF4-FFF2-40B4-BE49-F238E27FC236}">
                <a16:creationId xmlns:a16="http://schemas.microsoft.com/office/drawing/2014/main" id="{ED031A70-5DCD-4A6C-A449-E90DA04A8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FE322-C6A9-473D-A5F3-6144C04C898A}" type="datetimeFigureOut">
              <a:rPr lang="hu-HU" smtClean="0"/>
              <a:pPr/>
              <a:t>2024. 01. 25.</a:t>
            </a:fld>
            <a:endParaRPr lang="hu-HU" dirty="0"/>
          </a:p>
        </p:txBody>
      </p: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D530A938-5BF4-4F68-8E44-75E13DCB7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4094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540DD37F-2007-47AB-ACCE-2D28942A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386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38200" y="64440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FE322-C6A9-473D-A5F3-6144C04C898A}" type="datetimeFigureOut">
              <a:rPr lang="hu-HU" smtClean="0"/>
              <a:pPr/>
              <a:t>2024. 01. 25.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44409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10600" y="64440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777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átum helye 3">
            <a:extLst>
              <a:ext uri="{FF2B5EF4-FFF2-40B4-BE49-F238E27FC236}">
                <a16:creationId xmlns:a16="http://schemas.microsoft.com/office/drawing/2014/main" id="{E7FB7248-A80F-41A0-836A-F9075EECC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FE322-C6A9-473D-A5F3-6144C04C898A}" type="datetimeFigureOut">
              <a:rPr lang="hu-HU" smtClean="0"/>
              <a:pPr/>
              <a:t>2024. 01. 25.</a:t>
            </a:fld>
            <a:endParaRPr lang="hu-HU" dirty="0"/>
          </a:p>
        </p:txBody>
      </p: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46291E58-1371-46ED-96EB-83B54C1AC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4094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9FED3814-563D-47F8-B9B8-2896CC71E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6858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38200" y="6448710"/>
            <a:ext cx="2743200" cy="365125"/>
          </a:xfrm>
          <a:prstGeom prst="rect">
            <a:avLst/>
          </a:prstGeom>
        </p:spPr>
        <p:txBody>
          <a:bodyPr/>
          <a:lstStyle/>
          <a:p>
            <a:fld id="{089FE322-C6A9-473D-A5F3-6144C04C898A}" type="datetimeFigureOut">
              <a:rPr lang="hu-HU" smtClean="0"/>
              <a:t>2024. 01. 25.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038600" y="644871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610600" y="6448710"/>
            <a:ext cx="2743200" cy="365125"/>
          </a:xfrm>
          <a:prstGeom prst="rect">
            <a:avLst/>
          </a:prstGeom>
        </p:spPr>
        <p:txBody>
          <a:bodyPr/>
          <a:lstStyle/>
          <a:p>
            <a:fld id="{20AED109-8085-4D1F-AC50-9869B858B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124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0" name="Dátum helye 3">
            <a:extLst>
              <a:ext uri="{FF2B5EF4-FFF2-40B4-BE49-F238E27FC236}">
                <a16:creationId xmlns:a16="http://schemas.microsoft.com/office/drawing/2014/main" id="{4D1AFF7C-631C-4556-BDB0-A9C7748FC4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FE322-C6A9-473D-A5F3-6144C04C898A}" type="datetimeFigureOut">
              <a:rPr lang="hu-HU" smtClean="0"/>
              <a:pPr/>
              <a:t>2024. 01. 25.</a:t>
            </a:fld>
            <a:endParaRPr lang="hu-HU" dirty="0"/>
          </a:p>
        </p:txBody>
      </p:sp>
      <p:sp>
        <p:nvSpPr>
          <p:cNvPr id="11" name="Élőláb helye 4">
            <a:extLst>
              <a:ext uri="{FF2B5EF4-FFF2-40B4-BE49-F238E27FC236}">
                <a16:creationId xmlns:a16="http://schemas.microsoft.com/office/drawing/2014/main" id="{D1AF7E08-6646-4A12-9928-6EEF9EDDC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4094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2" name="Dia számának helye 5">
            <a:extLst>
              <a:ext uri="{FF2B5EF4-FFF2-40B4-BE49-F238E27FC236}">
                <a16:creationId xmlns:a16="http://schemas.microsoft.com/office/drawing/2014/main" id="{451EA8F4-75AF-4990-B37A-3A754D7F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4824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BA11F795-4447-4672-8A7D-E3FBE5B7A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FE322-C6A9-473D-A5F3-6144C04C898A}" type="datetimeFigureOut">
              <a:rPr lang="hu-HU" smtClean="0"/>
              <a:pPr/>
              <a:t>2024. 01. 25.</a:t>
            </a:fld>
            <a:endParaRPr lang="hu-HU" dirty="0"/>
          </a:p>
        </p:txBody>
      </p:sp>
      <p:sp>
        <p:nvSpPr>
          <p:cNvPr id="7" name="Élőláb helye 4">
            <a:extLst>
              <a:ext uri="{FF2B5EF4-FFF2-40B4-BE49-F238E27FC236}">
                <a16:creationId xmlns:a16="http://schemas.microsoft.com/office/drawing/2014/main" id="{634E6E2A-4FED-4A1D-ACFC-E81A2B1FD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4094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8" name="Dia számának helye 5">
            <a:extLst>
              <a:ext uri="{FF2B5EF4-FFF2-40B4-BE49-F238E27FC236}">
                <a16:creationId xmlns:a16="http://schemas.microsoft.com/office/drawing/2014/main" id="{35E533A9-3565-494F-9E21-9D094F7D1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956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3">
            <a:extLst>
              <a:ext uri="{FF2B5EF4-FFF2-40B4-BE49-F238E27FC236}">
                <a16:creationId xmlns:a16="http://schemas.microsoft.com/office/drawing/2014/main" id="{75C8A42B-2A25-436F-BA04-C6EEC8744B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FE322-C6A9-473D-A5F3-6144C04C898A}" type="datetimeFigureOut">
              <a:rPr lang="hu-HU" smtClean="0"/>
              <a:pPr/>
              <a:t>2024. 01. 25.</a:t>
            </a:fld>
            <a:endParaRPr lang="hu-HU" dirty="0"/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C4754CBA-794F-436E-9C11-57234AE7B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4094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F60CBC7B-63E9-4A0E-A050-7893BBD8F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675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átum helye 3">
            <a:extLst>
              <a:ext uri="{FF2B5EF4-FFF2-40B4-BE49-F238E27FC236}">
                <a16:creationId xmlns:a16="http://schemas.microsoft.com/office/drawing/2014/main" id="{D012EEA9-2736-4101-98C2-8AA7A7E701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FE322-C6A9-473D-A5F3-6144C04C898A}" type="datetimeFigureOut">
              <a:rPr lang="hu-HU" smtClean="0"/>
              <a:pPr/>
              <a:t>2024. 01. 25.</a:t>
            </a:fld>
            <a:endParaRPr lang="hu-HU" dirty="0"/>
          </a:p>
        </p:txBody>
      </p:sp>
      <p:sp>
        <p:nvSpPr>
          <p:cNvPr id="9" name="Élőláb helye 4">
            <a:extLst>
              <a:ext uri="{FF2B5EF4-FFF2-40B4-BE49-F238E27FC236}">
                <a16:creationId xmlns:a16="http://schemas.microsoft.com/office/drawing/2014/main" id="{FE647E33-8423-4D6B-B330-87F16C5B2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4094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0" name="Dia számának helye 5">
            <a:extLst>
              <a:ext uri="{FF2B5EF4-FFF2-40B4-BE49-F238E27FC236}">
                <a16:creationId xmlns:a16="http://schemas.microsoft.com/office/drawing/2014/main" id="{CA27BFA0-6BFF-45BE-97DA-22A5CC256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3935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átum helye 3">
            <a:extLst>
              <a:ext uri="{FF2B5EF4-FFF2-40B4-BE49-F238E27FC236}">
                <a16:creationId xmlns:a16="http://schemas.microsoft.com/office/drawing/2014/main" id="{6189703D-5E2E-4D64-8CEC-66DFA11B1B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FE322-C6A9-473D-A5F3-6144C04C898A}" type="datetimeFigureOut">
              <a:rPr lang="hu-HU" smtClean="0"/>
              <a:pPr/>
              <a:t>2024. 01. 25.</a:t>
            </a:fld>
            <a:endParaRPr lang="hu-HU" dirty="0"/>
          </a:p>
        </p:txBody>
      </p:sp>
      <p:sp>
        <p:nvSpPr>
          <p:cNvPr id="9" name="Élőláb helye 4">
            <a:extLst>
              <a:ext uri="{FF2B5EF4-FFF2-40B4-BE49-F238E27FC236}">
                <a16:creationId xmlns:a16="http://schemas.microsoft.com/office/drawing/2014/main" id="{572F7F64-E8E4-43F4-AEA4-80FA15775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4094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0" name="Dia számának helye 5">
            <a:extLst>
              <a:ext uri="{FF2B5EF4-FFF2-40B4-BE49-F238E27FC236}">
                <a16:creationId xmlns:a16="http://schemas.microsoft.com/office/drawing/2014/main" id="{27CAE4AF-C961-42B4-B89A-718638882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7976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>
            <a:extLst>
              <a:ext uri="{FF2B5EF4-FFF2-40B4-BE49-F238E27FC236}">
                <a16:creationId xmlns:a16="http://schemas.microsoft.com/office/drawing/2014/main" id="{0BF256DA-1987-49D0-A228-104BE0A302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40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FE322-C6A9-473D-A5F3-6144C04C898A}" type="datetimeFigureOut">
              <a:rPr lang="hu-HU" smtClean="0"/>
              <a:pPr/>
              <a:t>2024. 01. 25.</a:t>
            </a:fld>
            <a:endParaRPr lang="hu-HU" dirty="0"/>
          </a:p>
        </p:txBody>
      </p: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C2CC8B01-C818-48A3-A421-A9722FFB80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409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8D649A16-DC1E-4FDA-AA87-1F7A2ABD6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4409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610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net.jogtar.hu/jogszabaly?docid=99600037.nm#lbj9id455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1884648" y="1050100"/>
            <a:ext cx="8531832" cy="2691730"/>
          </a:xfrm>
        </p:spPr>
        <p:txBody>
          <a:bodyPr>
            <a:noAutofit/>
          </a:bodyPr>
          <a:lstStyle/>
          <a:p>
            <a:r>
              <a:rPr lang="hu-HU" sz="4400" b="1" dirty="0" smtClean="0">
                <a:latin typeface="+mn-lt"/>
              </a:rPr>
              <a:t>Új paraméterek, új módszerek a vízmikrobiológiában</a:t>
            </a:r>
            <a:endParaRPr lang="hu-HU" sz="4400" b="1" dirty="0">
              <a:latin typeface="+mn-lt"/>
            </a:endParaRPr>
          </a:p>
        </p:txBody>
      </p:sp>
      <p:sp>
        <p:nvSpPr>
          <p:cNvPr id="5" name="Alcím 2"/>
          <p:cNvSpPr>
            <a:spLocks noGrp="1"/>
          </p:cNvSpPr>
          <p:nvPr>
            <p:ph type="subTitle" idx="1"/>
          </p:nvPr>
        </p:nvSpPr>
        <p:spPr>
          <a:xfrm>
            <a:off x="2950164" y="4681332"/>
            <a:ext cx="6400800" cy="697632"/>
          </a:xfrm>
        </p:spPr>
        <p:txBody>
          <a:bodyPr>
            <a:noAutofit/>
          </a:bodyPr>
          <a:lstStyle/>
          <a:p>
            <a:r>
              <a:rPr lang="hu-HU" sz="2200" dirty="0" smtClean="0">
                <a:solidFill>
                  <a:schemeClr val="bg1">
                    <a:lumMod val="65000"/>
                  </a:schemeClr>
                </a:solidFill>
              </a:rPr>
              <a:t>Róka Eszter</a:t>
            </a:r>
            <a:endParaRPr lang="hu-HU" sz="2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hu-HU" sz="2200" dirty="0" smtClean="0">
                <a:solidFill>
                  <a:schemeClr val="bg1">
                    <a:lumMod val="65000"/>
                  </a:schemeClr>
                </a:solidFill>
              </a:rPr>
              <a:t>NNGYK Közegészségügyi Laboratóriumi és Módszertani Főosztály</a:t>
            </a:r>
          </a:p>
          <a:p>
            <a:r>
              <a:rPr lang="hu-HU" sz="2200" dirty="0" smtClean="0">
                <a:solidFill>
                  <a:schemeClr val="bg1">
                    <a:lumMod val="65000"/>
                  </a:schemeClr>
                </a:solidFill>
              </a:rPr>
              <a:t>Vízmikrobiológia munkacsoport</a:t>
            </a:r>
            <a:endParaRPr lang="hu-HU" sz="22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" name="Straight Connector 9"/>
          <p:cNvCxnSpPr/>
          <p:nvPr/>
        </p:nvCxnSpPr>
        <p:spPr>
          <a:xfrm flipV="1">
            <a:off x="1631504" y="3819510"/>
            <a:ext cx="8784976" cy="2743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921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65744" y="365125"/>
            <a:ext cx="9488055" cy="1325563"/>
          </a:xfrm>
        </p:spPr>
        <p:txBody>
          <a:bodyPr/>
          <a:lstStyle/>
          <a:p>
            <a:r>
              <a:rPr lang="hu-HU" i="1" dirty="0" smtClean="0"/>
              <a:t>Legionella</a:t>
            </a:r>
            <a:r>
              <a:rPr lang="hu-HU" dirty="0" smtClean="0"/>
              <a:t>  - mikor kell vizsgálni?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Épületen belüli hálózatok kockázata, nem a közműves hálózatban!</a:t>
            </a:r>
          </a:p>
          <a:p>
            <a:r>
              <a:rPr lang="hu-HU" dirty="0" smtClean="0"/>
              <a:t>A 49/2015 EMMI rendeletben marad</a:t>
            </a:r>
          </a:p>
          <a:p>
            <a:pPr lvl="1"/>
            <a:r>
              <a:rPr lang="hu-HU" dirty="0" smtClean="0"/>
              <a:t>Nem a vízhálózaton kell vizsgálni, épületen belüli utószaporodás</a:t>
            </a:r>
          </a:p>
          <a:p>
            <a:pPr lvl="1"/>
            <a:r>
              <a:rPr lang="hu-HU" dirty="0" smtClean="0"/>
              <a:t>Gyakorlatilag ugyanott, ahol eddig</a:t>
            </a:r>
          </a:p>
          <a:p>
            <a:r>
              <a:rPr lang="hu-HU" dirty="0" smtClean="0"/>
              <a:t>Kisebb módosítások</a:t>
            </a:r>
          </a:p>
          <a:p>
            <a:pPr lvl="1"/>
            <a:r>
              <a:rPr lang="hu-HU" dirty="0" smtClean="0"/>
              <a:t>Hatály: börtönök, sportközpontok bekerültek, magán és falusi szálláshelyek ki</a:t>
            </a:r>
          </a:p>
          <a:p>
            <a:pPr lvl="1"/>
            <a:r>
              <a:rPr lang="hu-HU" dirty="0" smtClean="0"/>
              <a:t>Ivóvízre is kiterjed a HMV mellett</a:t>
            </a:r>
          </a:p>
          <a:p>
            <a:r>
              <a:rPr lang="hu-HU" dirty="0" smtClean="0"/>
              <a:t>Ivó és használati meleg vízre parametrikus érték 1000 TKE/L</a:t>
            </a:r>
          </a:p>
          <a:p>
            <a:r>
              <a:rPr lang="hu-HU" dirty="0" smtClean="0"/>
              <a:t>Vizsgálati módszer: </a:t>
            </a:r>
            <a:r>
              <a:rPr lang="hu-HU" dirty="0"/>
              <a:t>MSZ EN ISO </a:t>
            </a:r>
            <a:r>
              <a:rPr lang="hu-HU" dirty="0" smtClean="0"/>
              <a:t>11731 </a:t>
            </a:r>
          </a:p>
          <a:p>
            <a:pPr lvl="1"/>
            <a:r>
              <a:rPr lang="hu-HU" dirty="0" smtClean="0"/>
              <a:t>(tehát most </a:t>
            </a:r>
            <a:r>
              <a:rPr lang="hu-HU" dirty="0"/>
              <a:t>MSZ EN ISO </a:t>
            </a:r>
            <a:r>
              <a:rPr lang="hu-HU" dirty="0" smtClean="0"/>
              <a:t>11731:2017)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2514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25600" y="365125"/>
            <a:ext cx="9728200" cy="1325563"/>
          </a:xfrm>
        </p:spPr>
        <p:txBody>
          <a:bodyPr/>
          <a:lstStyle/>
          <a:p>
            <a:r>
              <a:rPr lang="hu-HU" i="1" dirty="0" smtClean="0"/>
              <a:t>Legionella</a:t>
            </a:r>
            <a:r>
              <a:rPr lang="hu-HU" dirty="0" smtClean="0"/>
              <a:t> kimutatás módszere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7615335" cy="4351338"/>
          </a:xfrm>
        </p:spPr>
        <p:txBody>
          <a:bodyPr/>
          <a:lstStyle/>
          <a:p>
            <a:r>
              <a:rPr lang="hu-HU" dirty="0" smtClean="0"/>
              <a:t>Várható szennyezettség és szükséges kimutatási határ </a:t>
            </a:r>
            <a:r>
              <a:rPr lang="hu-HU" dirty="0" smtClean="0">
                <a:sym typeface="Wingdings" panose="05000000000000000000" pitchFamily="2" charset="2"/>
              </a:rPr>
              <a:t> döntési mátrix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Különböző táptalajok és kezelések kombinációja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Mikortól?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Ivóvíz: 2023. 01. 13.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Medencék: 2028-ig használható a régi szabvány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Hűtővíz: NNGYK Módszertani útmutató szabályozza, használható a régi szabvány, nem tervezzük egyelőre módosítani</a:t>
            </a:r>
          </a:p>
          <a:p>
            <a:r>
              <a:rPr lang="hu-HU" dirty="0" smtClean="0"/>
              <a:t>Feljogosításra határidő 2023. 11. 30.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865" y="219063"/>
            <a:ext cx="2427466" cy="182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186" y="2039663"/>
            <a:ext cx="2685614" cy="201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934" y="4188663"/>
            <a:ext cx="2651066" cy="198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20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62544" y="365125"/>
            <a:ext cx="9691255" cy="1325563"/>
          </a:xfrm>
        </p:spPr>
        <p:txBody>
          <a:bodyPr/>
          <a:lstStyle/>
          <a:p>
            <a:r>
              <a:rPr lang="hu-HU" i="1" dirty="0" err="1"/>
              <a:t>Vibrio</a:t>
            </a:r>
            <a:r>
              <a:rPr lang="hu-HU" i="1" dirty="0"/>
              <a:t> </a:t>
            </a:r>
            <a:r>
              <a:rPr lang="hu-HU" i="1" dirty="0" err="1"/>
              <a:t>sp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71782"/>
            <a:ext cx="10515600" cy="4765963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A nem koleratoxin-termelő </a:t>
            </a:r>
            <a:r>
              <a:rPr lang="hu-HU" i="1" dirty="0" err="1" smtClean="0"/>
              <a:t>Vibrio</a:t>
            </a:r>
            <a:r>
              <a:rPr lang="hu-HU" i="1" dirty="0" smtClean="0"/>
              <a:t> </a:t>
            </a:r>
            <a:r>
              <a:rPr lang="hu-HU" i="1" dirty="0" err="1" smtClean="0"/>
              <a:t>cholerae</a:t>
            </a:r>
            <a:r>
              <a:rPr lang="hu-HU" i="1" dirty="0" smtClean="0"/>
              <a:t>, </a:t>
            </a:r>
            <a:r>
              <a:rPr lang="hu-HU" dirty="0" smtClean="0"/>
              <a:t>egyéb</a:t>
            </a:r>
            <a:r>
              <a:rPr lang="hu-HU" i="1" dirty="0" smtClean="0"/>
              <a:t> </a:t>
            </a:r>
            <a:r>
              <a:rPr lang="hu-HU" i="1" dirty="0" err="1" smtClean="0"/>
              <a:t>Vibrio</a:t>
            </a:r>
            <a:r>
              <a:rPr lang="hu-HU" i="1" dirty="0" smtClean="0"/>
              <a:t> </a:t>
            </a:r>
            <a:r>
              <a:rPr lang="hu-HU" dirty="0" smtClean="0"/>
              <a:t>fajok</a:t>
            </a:r>
          </a:p>
          <a:p>
            <a:r>
              <a:rPr lang="hu-HU" dirty="0" smtClean="0"/>
              <a:t>Nem keverendő össze a kolerával!</a:t>
            </a:r>
            <a:endParaRPr lang="hu-HU" dirty="0" smtClean="0"/>
          </a:p>
          <a:p>
            <a:r>
              <a:rPr lang="hu-HU" dirty="0"/>
              <a:t>Természetes vizek: kevés lehetőség, hőmérséklettől függ (klímaváltozás!)</a:t>
            </a:r>
          </a:p>
          <a:p>
            <a:r>
              <a:rPr lang="hu-HU" dirty="0"/>
              <a:t>Medencék:</a:t>
            </a:r>
          </a:p>
          <a:p>
            <a:pPr lvl="1"/>
            <a:r>
              <a:rPr lang="hu-HU" dirty="0" err="1"/>
              <a:t>Vízforgatásos</a:t>
            </a:r>
            <a:r>
              <a:rPr lang="hu-HU" dirty="0"/>
              <a:t>:</a:t>
            </a:r>
          </a:p>
          <a:p>
            <a:pPr lvl="2"/>
            <a:r>
              <a:rPr lang="hu-HU" dirty="0"/>
              <a:t>Megfelelő üzemelés mellett kicsi a kockázat</a:t>
            </a:r>
          </a:p>
          <a:p>
            <a:pPr lvl="1"/>
            <a:r>
              <a:rPr lang="hu-HU" dirty="0"/>
              <a:t>Töltő-ürítő:</a:t>
            </a:r>
          </a:p>
          <a:p>
            <a:pPr lvl="2"/>
            <a:r>
              <a:rPr lang="hu-HU" dirty="0"/>
              <a:t>Megfelelő vízcsere, takarítás</a:t>
            </a:r>
          </a:p>
          <a:p>
            <a:pPr lvl="2"/>
            <a:r>
              <a:rPr lang="hu-HU" dirty="0"/>
              <a:t>Élményelem ne legyen</a:t>
            </a:r>
          </a:p>
          <a:p>
            <a:pPr lvl="2"/>
            <a:r>
              <a:rPr lang="hu-HU" dirty="0"/>
              <a:t>Szükség esetében vezetékek fertőtlenítése</a:t>
            </a:r>
          </a:p>
          <a:p>
            <a:pPr lvl="2"/>
            <a:r>
              <a:rPr lang="hu-HU" dirty="0"/>
              <a:t>Fertőtlenítőszer adagolás?</a:t>
            </a:r>
          </a:p>
          <a:p>
            <a:r>
              <a:rPr lang="hu-HU" dirty="0" err="1" smtClean="0"/>
              <a:t>Infektív</a:t>
            </a:r>
            <a:r>
              <a:rPr lang="hu-HU" dirty="0" smtClean="0"/>
              <a:t> dózisa nem ismert</a:t>
            </a:r>
          </a:p>
          <a:p>
            <a:pPr lvl="1"/>
            <a:r>
              <a:rPr lang="hu-HU" dirty="0" smtClean="0"/>
              <a:t>De biztosan nem mindegy, hogy 1 vagy 10 000 TKE!</a:t>
            </a:r>
          </a:p>
          <a:p>
            <a:r>
              <a:rPr lang="hu-HU" dirty="0" smtClean="0"/>
              <a:t>Nem gyakori megbetegedés</a:t>
            </a:r>
          </a:p>
          <a:p>
            <a:pPr lvl="1"/>
            <a:r>
              <a:rPr lang="hu-HU" dirty="0" smtClean="0"/>
              <a:t>Van elég vizsgálat?</a:t>
            </a:r>
          </a:p>
        </p:txBody>
      </p:sp>
      <p:pic>
        <p:nvPicPr>
          <p:cNvPr id="4" name="Kép 3" descr="IMG_546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608" y="3315853"/>
            <a:ext cx="3078191" cy="2327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801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21396" y="357014"/>
            <a:ext cx="9815945" cy="1166986"/>
          </a:xfrm>
        </p:spPr>
        <p:txBody>
          <a:bodyPr/>
          <a:lstStyle/>
          <a:p>
            <a:r>
              <a:rPr lang="hu-HU" i="1" dirty="0" err="1" smtClean="0"/>
              <a:t>Vibrio</a:t>
            </a:r>
            <a:r>
              <a:rPr lang="hu-HU" i="1" dirty="0" smtClean="0"/>
              <a:t> </a:t>
            </a:r>
            <a:r>
              <a:rPr lang="hu-HU" i="1" dirty="0" err="1" smtClean="0"/>
              <a:t>sp</a:t>
            </a:r>
            <a:r>
              <a:rPr lang="hu-HU" i="1" dirty="0" smtClean="0"/>
              <a:t>.</a:t>
            </a:r>
            <a:endParaRPr lang="hu-HU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2677" y="1409700"/>
            <a:ext cx="9983030" cy="5334000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Két medencevízzel összefüggő esetről tudunk</a:t>
            </a:r>
            <a:r>
              <a:rPr lang="hu-HU" smtClean="0"/>
              <a:t>, </a:t>
            </a:r>
            <a:r>
              <a:rPr lang="hu-HU" smtClean="0"/>
              <a:t/>
            </a:r>
            <a:br>
              <a:rPr lang="hu-HU" smtClean="0"/>
            </a:br>
            <a:r>
              <a:rPr lang="hu-HU" smtClean="0"/>
              <a:t>egyik </a:t>
            </a:r>
            <a:r>
              <a:rPr lang="hu-HU" dirty="0" smtClean="0"/>
              <a:t>esetben külföldön mutatták ki a kórokozót</a:t>
            </a:r>
          </a:p>
          <a:p>
            <a:r>
              <a:rPr lang="hu-HU" dirty="0" smtClean="0"/>
              <a:t>Sebfertőzések</a:t>
            </a:r>
          </a:p>
          <a:p>
            <a:r>
              <a:rPr lang="hu-HU" dirty="0" smtClean="0"/>
              <a:t>Töltő-ürítő medencéhez köthető</a:t>
            </a:r>
          </a:p>
          <a:p>
            <a:pPr lvl="1"/>
            <a:r>
              <a:rPr lang="hu-HU" dirty="0" smtClean="0"/>
              <a:t>Gyógyvizes TÜ medence élményelemmel (!!!)</a:t>
            </a:r>
            <a:endParaRPr lang="hu-HU" dirty="0"/>
          </a:p>
          <a:p>
            <a:r>
              <a:rPr lang="hu-HU" dirty="0" smtClean="0"/>
              <a:t>Laboratóriumi vizsgálat: 16 – 3 000 TKE/100 ml </a:t>
            </a:r>
            <a:r>
              <a:rPr lang="hu-HU" i="1" dirty="0" smtClean="0"/>
              <a:t>V. </a:t>
            </a:r>
            <a:r>
              <a:rPr lang="hu-HU" i="1" dirty="0" err="1" smtClean="0"/>
              <a:t>cholerae</a:t>
            </a:r>
            <a:endParaRPr lang="hu-HU" i="1" dirty="0" smtClean="0"/>
          </a:p>
          <a:p>
            <a:r>
              <a:rPr lang="hu-HU" dirty="0" smtClean="0"/>
              <a:t>Vízcserével, takarítással nehezen eltávolítható</a:t>
            </a:r>
          </a:p>
          <a:p>
            <a:pPr lvl="1"/>
            <a:r>
              <a:rPr lang="hu-HU" dirty="0" smtClean="0"/>
              <a:t>Feltehetően a vezetékekben, </a:t>
            </a:r>
            <a:r>
              <a:rPr lang="hu-HU" dirty="0" err="1" smtClean="0"/>
              <a:t>biofilmben</a:t>
            </a:r>
            <a:endParaRPr lang="hu-HU" dirty="0" smtClean="0"/>
          </a:p>
          <a:p>
            <a:r>
              <a:rPr lang="hu-HU" dirty="0"/>
              <a:t>37/1996. (X. 18.) NM rendelet: </a:t>
            </a:r>
            <a:r>
              <a:rPr lang="hu-HU" i="1" dirty="0"/>
              <a:t>„5. § (3)</a:t>
            </a:r>
            <a:r>
              <a:rPr lang="hu-HU" i="1" dirty="0">
                <a:hlinkClick r:id="rId2"/>
              </a:rPr>
              <a:t> </a:t>
            </a:r>
            <a:r>
              <a:rPr lang="hu-HU" i="1" dirty="0"/>
              <a:t>  A fürdővíz rendkívüli biológiai, vegyi vagy fizikai szennyezettsége esetén a járási hivatal a fürdést megtiltja, és az üzemeltető gondoskodik az 1. számú melléklet előírásainak megfelelő minőségű fürdővíz - szükség szerint soron kívüli vízcserével történő - helyreállításáról.”</a:t>
            </a:r>
            <a:endParaRPr lang="hu-HU" dirty="0"/>
          </a:p>
          <a:p>
            <a:pPr lvl="1"/>
            <a:r>
              <a:rPr lang="hu-HU" dirty="0"/>
              <a:t>Nem csak a határértékkel rendelkező paraméterek miatt lehet intézkedni</a:t>
            </a:r>
          </a:p>
          <a:p>
            <a:pPr lvl="1"/>
            <a:r>
              <a:rPr lang="hu-HU" dirty="0"/>
              <a:t>De mikortól kell bezárni a medencét?</a:t>
            </a:r>
          </a:p>
          <a:p>
            <a:pPr lvl="1"/>
            <a:r>
              <a:rPr lang="hu-HU" dirty="0"/>
              <a:t>És ha bezártuk, mikor lehet kinyitni</a:t>
            </a:r>
            <a:r>
              <a:rPr lang="hu-HU" dirty="0" smtClean="0"/>
              <a:t>?</a:t>
            </a:r>
          </a:p>
          <a:p>
            <a:r>
              <a:rPr lang="hu-HU" dirty="0" smtClean="0"/>
              <a:t>Természetes vizekkel összefüggésben évi néhány eset – munkatervi feladat a felmérés</a:t>
            </a:r>
            <a:endParaRPr lang="en-US" dirty="0"/>
          </a:p>
          <a:p>
            <a:pPr lvl="1"/>
            <a:endParaRPr lang="hu-HU" dirty="0" smtClean="0"/>
          </a:p>
        </p:txBody>
      </p:sp>
      <p:pic>
        <p:nvPicPr>
          <p:cNvPr id="4" name="Kép 3" descr="IMG_546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86988" y="-56443"/>
            <a:ext cx="3078191" cy="2327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186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err="1" smtClean="0"/>
              <a:t>Vibrio</a:t>
            </a:r>
            <a:r>
              <a:rPr lang="hu-HU" dirty="0" smtClean="0"/>
              <a:t> kimutatás természetes fürdőkből – munkatervi 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2967676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Legalább megyénként egy természetes fürdő vizsgálata</a:t>
            </a:r>
          </a:p>
          <a:p>
            <a:r>
              <a:rPr lang="hu-HU" dirty="0" smtClean="0"/>
              <a:t>Táptalaj: </a:t>
            </a:r>
            <a:r>
              <a:rPr lang="hu-HU" dirty="0"/>
              <a:t>TCBS </a:t>
            </a:r>
            <a:r>
              <a:rPr lang="hu-HU" dirty="0" smtClean="0"/>
              <a:t>(</a:t>
            </a:r>
            <a:r>
              <a:rPr lang="hu-HU" dirty="0" err="1" smtClean="0"/>
              <a:t>Thiosulfate-Citrate-Bile</a:t>
            </a:r>
            <a:r>
              <a:rPr lang="hu-HU" dirty="0" smtClean="0"/>
              <a:t> </a:t>
            </a:r>
            <a:r>
              <a:rPr lang="hu-HU" dirty="0" err="1" smtClean="0"/>
              <a:t>Salts-Sucrose</a:t>
            </a:r>
            <a:r>
              <a:rPr lang="hu-HU" dirty="0" smtClean="0"/>
              <a:t>) – NNGYK táptalajkonyhától is rendelhető</a:t>
            </a:r>
          </a:p>
          <a:p>
            <a:r>
              <a:rPr lang="hu-HU" dirty="0" smtClean="0"/>
              <a:t>Ajánlott feldolgozási térfogatok: 100 és 1 ml </a:t>
            </a:r>
          </a:p>
          <a:p>
            <a:pPr lvl="1"/>
            <a:r>
              <a:rPr lang="hu-HU" dirty="0" smtClean="0"/>
              <a:t>Szűrés a többi mikrobiológiai módszerhez hasonlóan</a:t>
            </a:r>
          </a:p>
          <a:p>
            <a:pPr lvl="1"/>
            <a:r>
              <a:rPr lang="hu-HU" dirty="0" smtClean="0"/>
              <a:t>Sárga színű telepek megerősítése </a:t>
            </a:r>
            <a:r>
              <a:rPr lang="hu-HU" dirty="0" smtClean="0">
                <a:sym typeface="Wingdings" panose="05000000000000000000" pitchFamily="2" charset="2"/>
              </a:rPr>
              <a:t> MALDI-TOF/NNGYK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VAGY a minták beküldése az NNGYK-</a:t>
            </a:r>
            <a:r>
              <a:rPr lang="hu-HU" dirty="0" err="1" smtClean="0">
                <a:sym typeface="Wingdings" panose="05000000000000000000" pitchFamily="2" charset="2"/>
              </a:rPr>
              <a:t>ba</a:t>
            </a: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018" y="4623150"/>
            <a:ext cx="2249082" cy="175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269" y="4658364"/>
            <a:ext cx="2344498" cy="175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675" y="4623150"/>
            <a:ext cx="2518503" cy="175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149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Atípusos, nehezen meghatározható telepek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24816106"/>
              </p:ext>
            </p:extLst>
          </p:nvPr>
        </p:nvGraphicFramePr>
        <p:xfrm>
          <a:off x="838200" y="1825625"/>
          <a:ext cx="448194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5465618" y="1825625"/>
            <a:ext cx="5888182" cy="4351338"/>
          </a:xfrm>
        </p:spPr>
        <p:txBody>
          <a:bodyPr/>
          <a:lstStyle/>
          <a:p>
            <a:r>
              <a:rPr lang="hu-HU" dirty="0" smtClean="0"/>
              <a:t>A baktériumok „nem mindig olvassák a szabványokat”</a:t>
            </a:r>
          </a:p>
          <a:p>
            <a:r>
              <a:rPr lang="hu-HU" dirty="0" smtClean="0"/>
              <a:t>Mi ilyenkor a teendő?</a:t>
            </a:r>
          </a:p>
          <a:p>
            <a:r>
              <a:rPr lang="hu-HU" dirty="0" smtClean="0"/>
              <a:t>KH laboroknak díjmentesen tudjuk biztosítani a „furcsa” </a:t>
            </a:r>
            <a:r>
              <a:rPr lang="hu-HU" dirty="0" err="1" smtClean="0"/>
              <a:t>izolátumok</a:t>
            </a:r>
            <a:r>
              <a:rPr lang="hu-HU" dirty="0" smtClean="0"/>
              <a:t> MALDI-TOF vizsgálatát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309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Medencés fürdő jogszabályváltozás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722294"/>
              </p:ext>
            </p:extLst>
          </p:nvPr>
        </p:nvGraphicFramePr>
        <p:xfrm>
          <a:off x="838200" y="1690688"/>
          <a:ext cx="105156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25511952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11958592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76255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paraméter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37/1996</a:t>
                      </a:r>
                      <a:r>
                        <a:rPr lang="hu-HU" baseline="0" dirty="0" smtClean="0"/>
                        <a:t>  (X. 18.) NM rendelet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510/2023 </a:t>
                      </a:r>
                      <a:r>
                        <a:rPr lang="hu-HU" b="1" dirty="0" smtClean="0">
                          <a:effectLst/>
                        </a:rPr>
                        <a:t>(XI. 20.)</a:t>
                      </a:r>
                      <a:r>
                        <a:rPr lang="hu-HU" b="1" baseline="0" dirty="0" smtClean="0">
                          <a:effectLst/>
                        </a:rPr>
                        <a:t> kormányrendelet</a:t>
                      </a:r>
                      <a:endParaRPr lang="hu-HU" b="1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474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i="1" dirty="0" smtClean="0"/>
                        <a:t>E. coli</a:t>
                      </a:r>
                      <a:endParaRPr lang="hu-HU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(vagy </a:t>
                      </a:r>
                      <a:r>
                        <a:rPr lang="hu-HU" dirty="0" err="1" smtClean="0"/>
                        <a:t>fekál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coliform</a:t>
                      </a:r>
                      <a:r>
                        <a:rPr lang="hu-HU" dirty="0" smtClean="0"/>
                        <a:t>) havonta/kéthavonta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havonta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103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Micrococcus</a:t>
                      </a:r>
                      <a:r>
                        <a:rPr lang="hu-HU" dirty="0" smtClean="0"/>
                        <a:t> szám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havonta/kéthavonta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8750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Fekális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Enterococcus</a:t>
                      </a:r>
                      <a:r>
                        <a:rPr lang="hu-HU" dirty="0" smtClean="0"/>
                        <a:t> szám</a:t>
                      </a:r>
                      <a:endParaRPr lang="hu-HU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rendkívüli szennyezettség, üzemzavar, járványveszély esetén vagy a járási hivatal utasítására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havonta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175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Coliform</a:t>
                      </a:r>
                      <a:r>
                        <a:rPr lang="hu-HU" dirty="0" smtClean="0"/>
                        <a:t>-szám</a:t>
                      </a:r>
                      <a:endParaRPr lang="hu-H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9365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Enterális</a:t>
                      </a:r>
                      <a:r>
                        <a:rPr lang="hu-HU" dirty="0" smtClean="0"/>
                        <a:t> kórokozó</a:t>
                      </a:r>
                      <a:endParaRPr lang="hu-H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5971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i="1" dirty="0" err="1" smtClean="0"/>
                        <a:t>Pseudomonas</a:t>
                      </a:r>
                      <a:r>
                        <a:rPr lang="hu-HU" i="1" dirty="0" smtClean="0"/>
                        <a:t> </a:t>
                      </a:r>
                      <a:r>
                        <a:rPr lang="hu-HU" i="1" dirty="0" err="1" smtClean="0"/>
                        <a:t>aeruginosa</a:t>
                      </a:r>
                      <a:endParaRPr lang="hu-HU" i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ha az utolsó két vizsgálat során bármelyik bakteriológiai paraméter kifogásolt volt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havonta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3779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i="1" dirty="0" err="1" smtClean="0"/>
                        <a:t>Staphylococcus</a:t>
                      </a:r>
                      <a:r>
                        <a:rPr lang="hu-HU" i="1" dirty="0" smtClean="0"/>
                        <a:t> </a:t>
                      </a:r>
                      <a:r>
                        <a:rPr lang="hu-HU" i="1" dirty="0" err="1" smtClean="0"/>
                        <a:t>aureus</a:t>
                      </a:r>
                      <a:endParaRPr lang="hu-HU" i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0074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Összes telepszám 36 °C</a:t>
                      </a:r>
                      <a:endParaRPr lang="hu-HU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havonta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762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i="1" dirty="0" smtClean="0"/>
                        <a:t>Legionella</a:t>
                      </a:r>
                      <a:endParaRPr lang="hu-HU" i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Nincs változás, a </a:t>
                      </a:r>
                      <a:r>
                        <a:rPr lang="it-IT" dirty="0" smtClean="0"/>
                        <a:t>49/2015. (XI. 6.) EMMI rendelet</a:t>
                      </a:r>
                      <a:r>
                        <a:rPr lang="hu-HU" dirty="0" smtClean="0"/>
                        <a:t> szerint kell vizsgálni</a:t>
                      </a:r>
                      <a:endParaRPr lang="hu-H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950668"/>
                  </a:ext>
                </a:extLst>
              </a:tr>
            </a:tbl>
          </a:graphicData>
        </a:graphic>
      </p:graphicFrame>
      <p:sp>
        <p:nvSpPr>
          <p:cNvPr id="3" name="Téglalap 2"/>
          <p:cNvSpPr/>
          <p:nvPr/>
        </p:nvSpPr>
        <p:spPr>
          <a:xfrm>
            <a:off x="675409" y="5278582"/>
            <a:ext cx="10858500" cy="6650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7434192" y="6008966"/>
            <a:ext cx="4647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+ szabványok aktualizálása, kémiai vizsgálatok!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99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1884648" y="1268760"/>
            <a:ext cx="7955768" cy="2691730"/>
          </a:xfrm>
        </p:spPr>
        <p:txBody>
          <a:bodyPr>
            <a:noAutofit/>
          </a:bodyPr>
          <a:lstStyle/>
          <a:p>
            <a:r>
              <a:rPr lang="hu-HU" sz="4400" b="1" dirty="0">
                <a:latin typeface="+mn-lt"/>
              </a:rPr>
              <a:t>Köszönöm a megtisztelő figyelmet!</a:t>
            </a:r>
          </a:p>
        </p:txBody>
      </p:sp>
      <p:sp>
        <p:nvSpPr>
          <p:cNvPr id="5" name="Alcím 2"/>
          <p:cNvSpPr>
            <a:spLocks noGrp="1"/>
          </p:cNvSpPr>
          <p:nvPr>
            <p:ph type="subTitle" idx="1"/>
          </p:nvPr>
        </p:nvSpPr>
        <p:spPr>
          <a:xfrm>
            <a:off x="2895600" y="5301208"/>
            <a:ext cx="6400800" cy="697632"/>
          </a:xfrm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chemeClr val="bg1">
                    <a:lumMod val="65000"/>
                  </a:schemeClr>
                </a:solidFill>
              </a:rPr>
              <a:t>vizosztaly@nngyk.gov.hu</a:t>
            </a:r>
            <a:endParaRPr lang="hu-HU" sz="3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Vízmikrobiológiai vizsgálatok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787236"/>
            <a:ext cx="10515600" cy="4389727"/>
          </a:xfrm>
        </p:spPr>
        <p:txBody>
          <a:bodyPr/>
          <a:lstStyle/>
          <a:p>
            <a:r>
              <a:rPr lang="hu-HU" dirty="0" smtClean="0"/>
              <a:t>Indikátor paraméterek:</a:t>
            </a:r>
          </a:p>
          <a:p>
            <a:pPr lvl="1"/>
            <a:r>
              <a:rPr lang="hu-HU" dirty="0"/>
              <a:t>V</a:t>
            </a:r>
            <a:r>
              <a:rPr lang="hu-HU" dirty="0" smtClean="0"/>
              <a:t>alamilyen szennyezést vagy technológiai hibát jeleznek</a:t>
            </a:r>
          </a:p>
          <a:p>
            <a:r>
              <a:rPr lang="hu-HU" dirty="0" smtClean="0"/>
              <a:t>Egyészen pontosan előírt módszer</a:t>
            </a:r>
          </a:p>
          <a:p>
            <a:pPr lvl="1"/>
            <a:r>
              <a:rPr lang="hu-HU" dirty="0" smtClean="0"/>
              <a:t>Táptalaj, megerősítések, stb.</a:t>
            </a:r>
          </a:p>
          <a:p>
            <a:r>
              <a:rPr lang="hu-HU" dirty="0" smtClean="0"/>
              <a:t>Tenyésztéses vizsgálatok</a:t>
            </a:r>
          </a:p>
          <a:p>
            <a:pPr lvl="1"/>
            <a:r>
              <a:rPr lang="hu-HU" dirty="0" smtClean="0"/>
              <a:t>Biztosan ott van</a:t>
            </a:r>
          </a:p>
          <a:p>
            <a:pPr lvl="1"/>
            <a:r>
              <a:rPr lang="hu-HU" dirty="0" smtClean="0"/>
              <a:t>Érzékenység</a:t>
            </a:r>
          </a:p>
          <a:p>
            <a:endParaRPr lang="hu-HU" dirty="0"/>
          </a:p>
          <a:p>
            <a:pPr lvl="1"/>
            <a:endParaRPr lang="hu-HU" dirty="0"/>
          </a:p>
        </p:txBody>
      </p:sp>
      <p:pic>
        <p:nvPicPr>
          <p:cNvPr id="4" name="Picture 2" descr="I:\13_Közegészségügyi Laboratóriumi Főosztály\09_vizo\O_meghajto_ujragondolva\Személyes mappák\Vízmikrobiológia tudnivalók\Képek\E. coli\20180117_1003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75896" y="2096278"/>
            <a:ext cx="4883988" cy="2747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951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79418" y="365125"/>
            <a:ext cx="9774382" cy="1325563"/>
          </a:xfrm>
        </p:spPr>
        <p:txBody>
          <a:bodyPr/>
          <a:lstStyle/>
          <a:p>
            <a:r>
              <a:rPr lang="hu-HU" dirty="0" err="1"/>
              <a:t>Fekál</a:t>
            </a:r>
            <a:r>
              <a:rPr lang="hu-HU" dirty="0"/>
              <a:t> indikátorok – mit is jelent?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19727" y="1642541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Önmagukban nem kórokozók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Nem túl kockázatos velük </a:t>
            </a:r>
            <a:r>
              <a:rPr lang="hu-HU" dirty="0" smtClean="0"/>
              <a:t>dolgozni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hu-HU" dirty="0"/>
          </a:p>
          <a:p>
            <a:r>
              <a:rPr lang="hu-HU" dirty="0" smtClean="0"/>
              <a:t>Előfordulnak az emberi vagy állati székletben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smtClean="0"/>
              <a:t>Ahol kórokozó mikroorganizmusok is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hu-HU" dirty="0" smtClean="0"/>
          </a:p>
          <a:p>
            <a:r>
              <a:rPr lang="hu-HU" dirty="0" smtClean="0"/>
              <a:t>A kórokozóknál nagyobb mennyiségben ürülnek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smtClean="0"/>
              <a:t>Hamis negatív eredmények elkerülése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A kórokozókhoz hasonló tulajdonságokkal rendelkeznek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smtClean="0"/>
              <a:t>Pl.: </a:t>
            </a:r>
            <a:r>
              <a:rPr lang="hu-HU" dirty="0" err="1" smtClean="0"/>
              <a:t>ellenállóképesség</a:t>
            </a:r>
            <a:r>
              <a:rPr lang="hu-HU" dirty="0" smtClean="0"/>
              <a:t>: </a:t>
            </a:r>
            <a:r>
              <a:rPr lang="hu-HU" i="1" dirty="0" err="1" smtClean="0"/>
              <a:t>Clostridium</a:t>
            </a:r>
            <a:r>
              <a:rPr lang="hu-HU" dirty="0" smtClean="0"/>
              <a:t> spóra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smtClean="0"/>
              <a:t>Kis méret: bakteriofágok</a:t>
            </a:r>
            <a:endParaRPr lang="hu-HU" dirty="0"/>
          </a:p>
          <a:p>
            <a:pPr lvl="1"/>
            <a:endParaRPr lang="en-US" dirty="0"/>
          </a:p>
        </p:txBody>
      </p:sp>
      <p:pic>
        <p:nvPicPr>
          <p:cNvPr id="1026" name="Picture 2" descr="I:\13_Közegészségügyi Laboratóriumi Főosztály\09_vizo\O_meghajto_ujragondolva\Személyes mappák\Vízmikrobiológia tudnivalók\Képek\E. coli\20180117_1003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177231" y="2315280"/>
            <a:ext cx="4883988" cy="2747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806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25600" y="365125"/>
            <a:ext cx="9728200" cy="1325563"/>
          </a:xfrm>
        </p:spPr>
        <p:txBody>
          <a:bodyPr/>
          <a:lstStyle/>
          <a:p>
            <a:r>
              <a:rPr lang="hu-HU" dirty="0" smtClean="0"/>
              <a:t>Bakteriofágok – a baktériumok vírusai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65745"/>
            <a:ext cx="8296564" cy="2976684"/>
          </a:xfrm>
        </p:spPr>
        <p:txBody>
          <a:bodyPr/>
          <a:lstStyle/>
          <a:p>
            <a:r>
              <a:rPr lang="hu-HU" dirty="0" smtClean="0"/>
              <a:t>A vírusoknak nincs saját anyagcseréjük, a szaporodáshoz élő sejtek enzimkészlete kell</a:t>
            </a:r>
          </a:p>
          <a:p>
            <a:endParaRPr lang="hu-HU" dirty="0" smtClean="0"/>
          </a:p>
          <a:p>
            <a:r>
              <a:rPr lang="hu-HU" dirty="0" smtClean="0"/>
              <a:t>Ez lehet baktériumsejt is</a:t>
            </a:r>
          </a:p>
          <a:p>
            <a:pPr lvl="1"/>
            <a:r>
              <a:rPr lang="hu-HU" dirty="0" smtClean="0"/>
              <a:t>(a vírusok szűk gazdaspektrummal rendelkeznek)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116" y="1346777"/>
            <a:ext cx="3727883" cy="337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73" y="4722355"/>
            <a:ext cx="96678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680364" y="6383337"/>
            <a:ext cx="314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Képek: </a:t>
            </a:r>
            <a:r>
              <a:rPr lang="hu-HU" sz="1200" dirty="0" err="1" smtClean="0"/>
              <a:t>Brock</a:t>
            </a:r>
            <a:r>
              <a:rPr lang="hu-HU" sz="1200" dirty="0" smtClean="0"/>
              <a:t> </a:t>
            </a:r>
            <a:r>
              <a:rPr lang="hu-HU" sz="1200" dirty="0" err="1" smtClean="0"/>
              <a:t>Biology</a:t>
            </a:r>
            <a:r>
              <a:rPr lang="hu-HU" sz="1200" dirty="0" smtClean="0"/>
              <a:t> of </a:t>
            </a:r>
            <a:r>
              <a:rPr lang="hu-HU" sz="1200" dirty="0" err="1" smtClean="0"/>
              <a:t>microorganisms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04596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7126" y="365125"/>
            <a:ext cx="9746673" cy="1325563"/>
          </a:xfrm>
        </p:spPr>
        <p:txBody>
          <a:bodyPr/>
          <a:lstStyle/>
          <a:p>
            <a:r>
              <a:rPr lang="hu-HU" dirty="0" smtClean="0"/>
              <a:t>Szomatikus </a:t>
            </a:r>
            <a:r>
              <a:rPr lang="hu-HU" dirty="0" err="1" smtClean="0"/>
              <a:t>colifágok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4237" y="2084244"/>
            <a:ext cx="10515600" cy="4351338"/>
          </a:xfrm>
        </p:spPr>
        <p:txBody>
          <a:bodyPr/>
          <a:lstStyle/>
          <a:p>
            <a:r>
              <a:rPr lang="hu-HU" dirty="0"/>
              <a:t>MSZ EN ISO </a:t>
            </a:r>
            <a:r>
              <a:rPr lang="hu-HU" dirty="0" smtClean="0"/>
              <a:t>10705-2:2002</a:t>
            </a:r>
          </a:p>
          <a:p>
            <a:endParaRPr lang="hu-HU" dirty="0"/>
          </a:p>
          <a:p>
            <a:r>
              <a:rPr lang="hu-HU" dirty="0" smtClean="0"/>
              <a:t>Olyan vírusok, amik meghatározott </a:t>
            </a:r>
            <a:r>
              <a:rPr lang="hu-HU" i="1" dirty="0" smtClean="0"/>
              <a:t>E. coli </a:t>
            </a:r>
            <a:r>
              <a:rPr lang="hu-HU" dirty="0" smtClean="0"/>
              <a:t>gazdatörzset képesek fertőzni úgy, hogy a fertőzés első lépése a sejtfalhoz való kapcsolódás</a:t>
            </a:r>
          </a:p>
          <a:p>
            <a:r>
              <a:rPr lang="hu-HU" dirty="0" smtClean="0"/>
              <a:t>A szelektivitást a gazdatörzs biztosítja</a:t>
            </a:r>
          </a:p>
          <a:p>
            <a:pPr lvl="1"/>
            <a:r>
              <a:rPr lang="hu-HU" dirty="0" smtClean="0"/>
              <a:t>Tiszta vizek: ATCC 13706</a:t>
            </a:r>
          </a:p>
          <a:p>
            <a:pPr lvl="1"/>
            <a:r>
              <a:rPr lang="hu-HU" dirty="0" smtClean="0"/>
              <a:t>Szennyezett vizek: ATCC 700078 („WG5”, </a:t>
            </a:r>
            <a:r>
              <a:rPr lang="hu-HU" dirty="0" err="1" smtClean="0"/>
              <a:t>nalidixinsav-rezisztens</a:t>
            </a:r>
            <a:r>
              <a:rPr lang="hu-HU" dirty="0" smtClean="0"/>
              <a:t>)</a:t>
            </a:r>
          </a:p>
          <a:p>
            <a:r>
              <a:rPr lang="hu-HU" dirty="0" smtClean="0"/>
              <a:t>(Másik típus: </a:t>
            </a:r>
            <a:r>
              <a:rPr lang="hu-HU" dirty="0" err="1" smtClean="0"/>
              <a:t>F-spcefikus</a:t>
            </a:r>
            <a:r>
              <a:rPr lang="hu-HU" dirty="0" smtClean="0"/>
              <a:t> </a:t>
            </a:r>
            <a:r>
              <a:rPr lang="hu-HU" dirty="0" err="1" smtClean="0"/>
              <a:t>colifágok</a:t>
            </a:r>
            <a:r>
              <a:rPr lang="hu-HU" dirty="0" smtClean="0"/>
              <a:t> – </a:t>
            </a:r>
            <a:r>
              <a:rPr lang="hu-HU" dirty="0" err="1" smtClean="0"/>
              <a:t>piluson</a:t>
            </a:r>
            <a:r>
              <a:rPr lang="hu-HU" dirty="0" smtClean="0"/>
              <a:t> keresztül fertőznek)</a:t>
            </a:r>
          </a:p>
          <a:p>
            <a:r>
              <a:rPr lang="hu-HU" dirty="0" smtClean="0"/>
              <a:t>Rendszertanilag </a:t>
            </a:r>
            <a:r>
              <a:rPr lang="hu-HU" dirty="0" err="1" smtClean="0"/>
              <a:t>diverz</a:t>
            </a:r>
            <a:r>
              <a:rPr lang="hu-HU" dirty="0" smtClean="0"/>
              <a:t> csoport</a:t>
            </a:r>
          </a:p>
          <a:p>
            <a:pPr lvl="1"/>
            <a:endParaRPr lang="hu-HU" dirty="0" smtClean="0"/>
          </a:p>
          <a:p>
            <a:pPr lvl="2"/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200" y="661221"/>
            <a:ext cx="3312368" cy="231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243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51708" y="365125"/>
            <a:ext cx="9802091" cy="1325563"/>
          </a:xfrm>
        </p:spPr>
        <p:txBody>
          <a:bodyPr/>
          <a:lstStyle/>
          <a:p>
            <a:r>
              <a:rPr lang="hu-HU" dirty="0" smtClean="0"/>
              <a:t>Mikor kell vizsgálni?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04968" y="1811900"/>
            <a:ext cx="11040667" cy="4514418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Nem minden vízellátó rendszerben </a:t>
            </a:r>
          </a:p>
          <a:p>
            <a:r>
              <a:rPr lang="hu-HU" dirty="0"/>
              <a:t>Ahol kell, ott sem </a:t>
            </a:r>
            <a:r>
              <a:rPr lang="hu-HU" dirty="0" smtClean="0"/>
              <a:t>rendszeresen</a:t>
            </a:r>
          </a:p>
          <a:p>
            <a:r>
              <a:rPr lang="hu-HU" dirty="0" smtClean="0"/>
              <a:t>Cél: ha lennének kórokozó vírusok, </a:t>
            </a:r>
            <a:br>
              <a:rPr lang="hu-HU" dirty="0" smtClean="0"/>
            </a:br>
            <a:r>
              <a:rPr lang="hu-HU" dirty="0" smtClean="0"/>
              <a:t>eltávolítaná-e őket s vízkezelés?</a:t>
            </a:r>
          </a:p>
          <a:p>
            <a:endParaRPr lang="en-US" dirty="0"/>
          </a:p>
          <a:p>
            <a:r>
              <a:rPr lang="hu-HU" dirty="0" smtClean="0"/>
              <a:t>Felszíni </a:t>
            </a:r>
            <a:r>
              <a:rPr lang="hu-HU" dirty="0"/>
              <a:t>vizet, vagy felszíni szennyezés kockázatának kitett nyersvizet alkalmazó ivóvízellátó </a:t>
            </a:r>
            <a:r>
              <a:rPr lang="hu-HU" dirty="0" smtClean="0"/>
              <a:t>rendszerekben</a:t>
            </a:r>
          </a:p>
          <a:p>
            <a:pPr lvl="1"/>
            <a:r>
              <a:rPr lang="hu-HU" dirty="0" smtClean="0"/>
              <a:t>Vagy bárhol, ahol indokolt</a:t>
            </a:r>
          </a:p>
          <a:p>
            <a:r>
              <a:rPr lang="hu-HU" dirty="0" smtClean="0"/>
              <a:t>Az ivóvízkezelő </a:t>
            </a:r>
            <a:r>
              <a:rPr lang="hu-HU" dirty="0"/>
              <a:t>technológiák vírus-eltávolítási hatékonyságának </a:t>
            </a:r>
            <a:r>
              <a:rPr lang="hu-HU" dirty="0" smtClean="0"/>
              <a:t>igazolására, ha a nyersvízben &gt;50 PFU/100 ml</a:t>
            </a:r>
          </a:p>
          <a:p>
            <a:pPr lvl="1"/>
            <a:r>
              <a:rPr lang="hu-HU" dirty="0" smtClean="0"/>
              <a:t>Veszélyelemzés </a:t>
            </a:r>
            <a:r>
              <a:rPr lang="hu-HU" dirty="0"/>
              <a:t>és </a:t>
            </a:r>
            <a:r>
              <a:rPr lang="hu-HU" dirty="0" smtClean="0"/>
              <a:t>kockázatértékelés (VBT) részeként</a:t>
            </a:r>
          </a:p>
          <a:p>
            <a:pPr lvl="1"/>
            <a:r>
              <a:rPr lang="hu-HU" dirty="0" smtClean="0"/>
              <a:t>Módszertan: </a:t>
            </a:r>
            <a:r>
              <a:rPr lang="hu-HU" sz="2300" dirty="0"/>
              <a:t>https://nnk.gov.hu/index.php/kozegeszsegugyi-laboratoriumi-foosztaly/kornyezetegeszsegugyi-laboratoriumi-osztaly/vizhigienes-laboratorium/ivoviz/vizminoseg-ellenorzese</a:t>
            </a:r>
            <a:endParaRPr lang="hu-HU" sz="2300" dirty="0" smtClean="0"/>
          </a:p>
          <a:p>
            <a:r>
              <a:rPr lang="hu-HU" dirty="0" smtClean="0"/>
              <a:t>Új fertőtlenítési technológia bevezetésénél javasolt vizsgálni (ha van a nyersvízben)</a:t>
            </a:r>
          </a:p>
          <a:p>
            <a:endParaRPr lang="hu-HU" dirty="0" smtClean="0"/>
          </a:p>
        </p:txBody>
      </p:sp>
      <p:grpSp>
        <p:nvGrpSpPr>
          <p:cNvPr id="4" name="Group 84"/>
          <p:cNvGrpSpPr/>
          <p:nvPr/>
        </p:nvGrpSpPr>
        <p:grpSpPr>
          <a:xfrm>
            <a:off x="7363973" y="514242"/>
            <a:ext cx="4030945" cy="2366401"/>
            <a:chOff x="469651" y="2699757"/>
            <a:chExt cx="7094646" cy="3506844"/>
          </a:xfrm>
        </p:grpSpPr>
        <p:cxnSp>
          <p:nvCxnSpPr>
            <p:cNvPr id="5" name="Straight Connector 85"/>
            <p:cNvCxnSpPr/>
            <p:nvPr/>
          </p:nvCxnSpPr>
          <p:spPr>
            <a:xfrm flipH="1">
              <a:off x="2168817" y="4420493"/>
              <a:ext cx="408624" cy="176120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rapezoid 5"/>
            <p:cNvSpPr/>
            <p:nvPr/>
          </p:nvSpPr>
          <p:spPr>
            <a:xfrm rot="10800000">
              <a:off x="626272" y="5267268"/>
              <a:ext cx="1757040" cy="939333"/>
            </a:xfrm>
            <a:prstGeom prst="trapezoid">
              <a:avLst/>
            </a:prstGeom>
            <a:solidFill>
              <a:srgbClr val="447AD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87"/>
            <p:cNvCxnSpPr/>
            <p:nvPr/>
          </p:nvCxnSpPr>
          <p:spPr>
            <a:xfrm>
              <a:off x="2577441" y="4420493"/>
              <a:ext cx="14941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88"/>
            <p:cNvSpPr/>
            <p:nvPr/>
          </p:nvSpPr>
          <p:spPr>
            <a:xfrm>
              <a:off x="3258182" y="4121649"/>
              <a:ext cx="215762" cy="635057"/>
            </a:xfrm>
            <a:prstGeom prst="rect">
              <a:avLst/>
            </a:prstGeom>
            <a:pattFill prst="dkDnDiag">
              <a:fgClr>
                <a:schemeClr val="accent1"/>
              </a:fgClr>
              <a:bgClr>
                <a:prstClr val="white"/>
              </a:bgClr>
            </a:patt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9"/>
            <p:cNvSpPr/>
            <p:nvPr/>
          </p:nvSpPr>
          <p:spPr>
            <a:xfrm flipH="1">
              <a:off x="3295534" y="4756707"/>
              <a:ext cx="143760" cy="1388436"/>
            </a:xfrm>
            <a:prstGeom prst="rect">
              <a:avLst/>
            </a:prstGeom>
            <a:pattFill prst="pct10">
              <a:fgClr>
                <a:srgbClr val="447AD2"/>
              </a:fgClr>
              <a:bgClr>
                <a:prstClr val="white"/>
              </a:bgClr>
            </a:patt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0"/>
            <p:cNvSpPr/>
            <p:nvPr/>
          </p:nvSpPr>
          <p:spPr>
            <a:xfrm rot="17062871">
              <a:off x="3384946" y="3726860"/>
              <a:ext cx="597668" cy="647503"/>
            </a:xfrm>
            <a:prstGeom prst="arc">
              <a:avLst>
                <a:gd name="adj1" fmla="val 16243166"/>
                <a:gd name="adj2" fmla="val 21123297"/>
              </a:avLst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91"/>
            <p:cNvCxnSpPr/>
            <p:nvPr/>
          </p:nvCxnSpPr>
          <p:spPr>
            <a:xfrm>
              <a:off x="3720649" y="3748690"/>
              <a:ext cx="1122947" cy="11848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92"/>
            <p:cNvSpPr/>
            <p:nvPr/>
          </p:nvSpPr>
          <p:spPr>
            <a:xfrm>
              <a:off x="4843596" y="3561304"/>
              <a:ext cx="385992" cy="386015"/>
            </a:xfrm>
            <a:prstGeom prst="ellipse">
              <a:avLst/>
            </a:prstGeom>
            <a:noFill/>
            <a:ln w="28575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93"/>
            <p:cNvCxnSpPr/>
            <p:nvPr/>
          </p:nvCxnSpPr>
          <p:spPr>
            <a:xfrm>
              <a:off x="469651" y="4681993"/>
              <a:ext cx="373384" cy="15129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94"/>
            <p:cNvCxnSpPr/>
            <p:nvPr/>
          </p:nvCxnSpPr>
          <p:spPr>
            <a:xfrm>
              <a:off x="4843596" y="3539979"/>
              <a:ext cx="473152" cy="4731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5"/>
            <p:cNvCxnSpPr/>
            <p:nvPr/>
          </p:nvCxnSpPr>
          <p:spPr>
            <a:xfrm>
              <a:off x="5229588" y="3776569"/>
              <a:ext cx="1070821" cy="11848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96"/>
            <p:cNvSpPr/>
            <p:nvPr/>
          </p:nvSpPr>
          <p:spPr>
            <a:xfrm rot="5586603">
              <a:off x="5976672" y="3163153"/>
              <a:ext cx="597668" cy="647503"/>
            </a:xfrm>
            <a:prstGeom prst="arc">
              <a:avLst>
                <a:gd name="adj1" fmla="val 16140596"/>
                <a:gd name="adj2" fmla="val 21123297"/>
              </a:avLst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97"/>
            <p:cNvCxnSpPr>
              <a:stCxn id="10" idx="0"/>
              <a:endCxn id="8" idx="0"/>
            </p:cNvCxnSpPr>
            <p:nvPr/>
          </p:nvCxnSpPr>
          <p:spPr>
            <a:xfrm flipH="1">
              <a:off x="3366063" y="3966271"/>
              <a:ext cx="5149" cy="155378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rc 98"/>
            <p:cNvSpPr/>
            <p:nvPr/>
          </p:nvSpPr>
          <p:spPr>
            <a:xfrm rot="16200000">
              <a:off x="6630426" y="3175912"/>
              <a:ext cx="597668" cy="647503"/>
            </a:xfrm>
            <a:prstGeom prst="arc">
              <a:avLst>
                <a:gd name="adj1" fmla="val 16140596"/>
                <a:gd name="adj2" fmla="val 21123297"/>
              </a:avLst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9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151" y="2699757"/>
              <a:ext cx="859146" cy="840222"/>
            </a:xfrm>
            <a:prstGeom prst="rect">
              <a:avLst/>
            </a:prstGeom>
          </p:spPr>
        </p:pic>
        <p:cxnSp>
          <p:nvCxnSpPr>
            <p:cNvPr id="20" name="Straight Arrow Connector 100"/>
            <p:cNvCxnSpPr/>
            <p:nvPr/>
          </p:nvCxnSpPr>
          <p:spPr>
            <a:xfrm>
              <a:off x="2340864" y="5429121"/>
              <a:ext cx="47315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101"/>
            <p:cNvCxnSpPr/>
            <p:nvPr/>
          </p:nvCxnSpPr>
          <p:spPr>
            <a:xfrm>
              <a:off x="2294040" y="5646756"/>
              <a:ext cx="47315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102"/>
            <p:cNvCxnSpPr/>
            <p:nvPr/>
          </p:nvCxnSpPr>
          <p:spPr>
            <a:xfrm>
              <a:off x="2256687" y="5867920"/>
              <a:ext cx="47315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Kép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66" y="2287788"/>
            <a:ext cx="326480" cy="535920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330" y="1180284"/>
            <a:ext cx="326480" cy="535920"/>
          </a:xfrm>
          <a:prstGeom prst="rect">
            <a:avLst/>
          </a:prstGeom>
        </p:spPr>
      </p:pic>
      <p:sp>
        <p:nvSpPr>
          <p:cNvPr id="25" name="Ellipszis 24"/>
          <p:cNvSpPr/>
          <p:nvPr/>
        </p:nvSpPr>
        <p:spPr>
          <a:xfrm>
            <a:off x="10959668" y="1104740"/>
            <a:ext cx="721803" cy="6870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Egyenes összekötő 26"/>
          <p:cNvCxnSpPr>
            <a:stCxn id="25" idx="7"/>
            <a:endCxn id="25" idx="3"/>
          </p:cNvCxnSpPr>
          <p:nvPr/>
        </p:nvCxnSpPr>
        <p:spPr>
          <a:xfrm flipH="1">
            <a:off x="11065374" y="1205350"/>
            <a:ext cx="510391" cy="4857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863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51708" y="365125"/>
            <a:ext cx="9802091" cy="1325563"/>
          </a:xfrm>
        </p:spPr>
        <p:txBody>
          <a:bodyPr/>
          <a:lstStyle/>
          <a:p>
            <a:r>
              <a:rPr lang="hu-HU" dirty="0" smtClean="0"/>
              <a:t>Bakteriofágok kimutatása tenyésztéssel</a:t>
            </a:r>
            <a:endParaRPr lang="en-US" dirty="0"/>
          </a:p>
        </p:txBody>
      </p:sp>
      <p:sp>
        <p:nvSpPr>
          <p:cNvPr id="6" name="Háromszög 5"/>
          <p:cNvSpPr/>
          <p:nvPr/>
        </p:nvSpPr>
        <p:spPr>
          <a:xfrm>
            <a:off x="1219200" y="1865744"/>
            <a:ext cx="794327" cy="96981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églalap 6"/>
          <p:cNvSpPr/>
          <p:nvPr/>
        </p:nvSpPr>
        <p:spPr>
          <a:xfrm>
            <a:off x="1450109" y="1865744"/>
            <a:ext cx="360218" cy="484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apezoid 7"/>
          <p:cNvSpPr/>
          <p:nvPr/>
        </p:nvSpPr>
        <p:spPr>
          <a:xfrm>
            <a:off x="1302327" y="2586182"/>
            <a:ext cx="628073" cy="249381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églalap 8"/>
          <p:cNvSpPr/>
          <p:nvPr/>
        </p:nvSpPr>
        <p:spPr>
          <a:xfrm>
            <a:off x="1542473" y="3269673"/>
            <a:ext cx="267854" cy="11730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zis 9"/>
          <p:cNvSpPr/>
          <p:nvPr/>
        </p:nvSpPr>
        <p:spPr>
          <a:xfrm>
            <a:off x="1542473" y="4350327"/>
            <a:ext cx="267854" cy="23090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zövegdoboz 10"/>
          <p:cNvSpPr txBox="1"/>
          <p:nvPr/>
        </p:nvSpPr>
        <p:spPr>
          <a:xfrm>
            <a:off x="1320799" y="2541595"/>
            <a:ext cx="591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" dirty="0"/>
              <a:t>ATCC 13706</a:t>
            </a:r>
            <a:endParaRPr lang="en-US" sz="800" dirty="0"/>
          </a:p>
        </p:txBody>
      </p:sp>
      <p:sp>
        <p:nvSpPr>
          <p:cNvPr id="12" name="Ellipszis 11"/>
          <p:cNvSpPr/>
          <p:nvPr/>
        </p:nvSpPr>
        <p:spPr>
          <a:xfrm>
            <a:off x="3442949" y="5045377"/>
            <a:ext cx="1219200" cy="11822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zövegdoboz 12"/>
          <p:cNvSpPr txBox="1"/>
          <p:nvPr/>
        </p:nvSpPr>
        <p:spPr>
          <a:xfrm>
            <a:off x="2133600" y="2048375"/>
            <a:ext cx="3020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MSB*</a:t>
            </a:r>
            <a:r>
              <a:rPr lang="hu-HU" dirty="0" err="1" smtClean="0"/>
              <a:t>-ben</a:t>
            </a:r>
            <a:r>
              <a:rPr lang="hu-HU" dirty="0" smtClean="0"/>
              <a:t> (folyékony tápközeg) felnövesztett gazdabaktérium</a:t>
            </a:r>
            <a:endParaRPr lang="en-US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2253673" y="3648364"/>
            <a:ext cx="2567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Felolvasztott </a:t>
            </a:r>
            <a:r>
              <a:rPr lang="hu-HU" dirty="0" err="1" smtClean="0"/>
              <a:t>lágyagar</a:t>
            </a:r>
            <a:r>
              <a:rPr lang="hu-HU" dirty="0" smtClean="0"/>
              <a:t> (</a:t>
            </a:r>
            <a:r>
              <a:rPr lang="hu-HU" dirty="0" err="1" smtClean="0"/>
              <a:t>ssMSA</a:t>
            </a:r>
            <a:r>
              <a:rPr lang="hu-HU" dirty="0" smtClean="0"/>
              <a:t>*)</a:t>
            </a:r>
            <a:endParaRPr lang="en-US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4821382" y="5421867"/>
            <a:ext cx="2272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Szilárd táptalaj (MSA*)</a:t>
            </a:r>
            <a:endParaRPr lang="en-US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00362" y="6373211"/>
            <a:ext cx="798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*</a:t>
            </a:r>
            <a:r>
              <a:rPr lang="hu-HU" dirty="0" err="1" smtClean="0"/>
              <a:t>Modified</a:t>
            </a:r>
            <a:r>
              <a:rPr lang="hu-HU" dirty="0" smtClean="0"/>
              <a:t> </a:t>
            </a:r>
            <a:r>
              <a:rPr lang="hu-HU" dirty="0" err="1" smtClean="0"/>
              <a:t>Scholtens</a:t>
            </a:r>
            <a:r>
              <a:rPr lang="hu-HU" dirty="0" smtClean="0"/>
              <a:t>’ </a:t>
            </a:r>
            <a:r>
              <a:rPr lang="hu-HU" dirty="0" err="1" smtClean="0"/>
              <a:t>broth</a:t>
            </a:r>
            <a:r>
              <a:rPr lang="hu-HU" dirty="0" smtClean="0"/>
              <a:t>/</a:t>
            </a:r>
            <a:r>
              <a:rPr lang="hu-HU" dirty="0" err="1" smtClean="0"/>
              <a:t>agar</a:t>
            </a:r>
            <a:r>
              <a:rPr lang="hu-HU" dirty="0" smtClean="0"/>
              <a:t>/</a:t>
            </a:r>
            <a:r>
              <a:rPr lang="hu-HU" dirty="0" err="1" smtClean="0"/>
              <a:t>semisolid</a:t>
            </a:r>
            <a:r>
              <a:rPr lang="hu-HU" dirty="0" smtClean="0"/>
              <a:t>, kereskedelmi forgalomban is léteznek</a:t>
            </a:r>
            <a:endParaRPr lang="en-US" dirty="0"/>
          </a:p>
        </p:txBody>
      </p:sp>
      <p:sp>
        <p:nvSpPr>
          <p:cNvPr id="17" name="Jobbra nyíl 16"/>
          <p:cNvSpPr/>
          <p:nvPr/>
        </p:nvSpPr>
        <p:spPr>
          <a:xfrm rot="1490114">
            <a:off x="4735489" y="2560671"/>
            <a:ext cx="891090" cy="325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Jobbra nyíl 17"/>
          <p:cNvSpPr/>
          <p:nvPr/>
        </p:nvSpPr>
        <p:spPr>
          <a:xfrm rot="20562024">
            <a:off x="4708346" y="3693418"/>
            <a:ext cx="891090" cy="325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zjel 19"/>
          <p:cNvSpPr/>
          <p:nvPr/>
        </p:nvSpPr>
        <p:spPr>
          <a:xfrm>
            <a:off x="5837382" y="2971705"/>
            <a:ext cx="785091" cy="79790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zövegdoboz 20"/>
          <p:cNvSpPr txBox="1"/>
          <p:nvPr/>
        </p:nvSpPr>
        <p:spPr>
          <a:xfrm>
            <a:off x="6890327" y="3225509"/>
            <a:ext cx="1043709" cy="46166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Minta</a:t>
            </a:r>
            <a:endParaRPr lang="en-US" sz="2400" b="1" dirty="0"/>
          </a:p>
        </p:txBody>
      </p:sp>
      <p:sp>
        <p:nvSpPr>
          <p:cNvPr id="22" name="Jobbra nyíl 21"/>
          <p:cNvSpPr/>
          <p:nvPr/>
        </p:nvSpPr>
        <p:spPr>
          <a:xfrm rot="18536276">
            <a:off x="6431574" y="4418474"/>
            <a:ext cx="1048842" cy="325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121974" y="2259396"/>
            <a:ext cx="2379294" cy="23938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Jobbra nyíl 23"/>
          <p:cNvSpPr/>
          <p:nvPr/>
        </p:nvSpPr>
        <p:spPr>
          <a:xfrm>
            <a:off x="8139655" y="3293579"/>
            <a:ext cx="891090" cy="325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zövegdoboz 24"/>
          <p:cNvSpPr txBox="1"/>
          <p:nvPr/>
        </p:nvSpPr>
        <p:spPr>
          <a:xfrm>
            <a:off x="9190181" y="4599806"/>
            <a:ext cx="248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Feltisztulások (</a:t>
            </a:r>
            <a:r>
              <a:rPr lang="hu-HU" dirty="0" err="1" smtClean="0"/>
              <a:t>plakkok</a:t>
            </a:r>
            <a:r>
              <a:rPr lang="hu-HU" dirty="0" smtClean="0"/>
              <a:t>) számlálása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416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53308" y="365125"/>
            <a:ext cx="9700491" cy="1325563"/>
          </a:xfrm>
        </p:spPr>
        <p:txBody>
          <a:bodyPr/>
          <a:lstStyle/>
          <a:p>
            <a:r>
              <a:rPr lang="hu-HU" dirty="0" smtClean="0"/>
              <a:t>Víruskoncentrálási módszerek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53309"/>
            <a:ext cx="10515600" cy="4523654"/>
          </a:xfrm>
        </p:spPr>
        <p:txBody>
          <a:bodyPr/>
          <a:lstStyle/>
          <a:p>
            <a:r>
              <a:rPr lang="hu-HU" dirty="0" smtClean="0"/>
              <a:t>Probléma</a:t>
            </a:r>
            <a:r>
              <a:rPr lang="hu-HU" dirty="0"/>
              <a:t>: az MSZ EN ISO </a:t>
            </a:r>
            <a:r>
              <a:rPr lang="hu-HU" dirty="0" smtClean="0"/>
              <a:t>10705-2:2002 szabvány szerint táptalajonként 1 ml (maximum 5 ml) mintát lehet feldolgozni</a:t>
            </a:r>
          </a:p>
          <a:p>
            <a:r>
              <a:rPr lang="hu-HU" dirty="0" smtClean="0"/>
              <a:t>Új irányelv: </a:t>
            </a:r>
          </a:p>
          <a:p>
            <a:pPr lvl="1"/>
            <a:r>
              <a:rPr lang="hu-HU" dirty="0" smtClean="0"/>
              <a:t>PKE/100 ml-re kell megadni</a:t>
            </a:r>
          </a:p>
          <a:p>
            <a:pPr lvl="1"/>
            <a:r>
              <a:rPr lang="hu-HU" dirty="0" smtClean="0"/>
              <a:t>Referenciaérték: 50 PFU/100 ml</a:t>
            </a:r>
          </a:p>
          <a:p>
            <a:endParaRPr lang="hu-HU" dirty="0"/>
          </a:p>
          <a:p>
            <a:r>
              <a:rPr lang="hu-HU" dirty="0" smtClean="0"/>
              <a:t>Koncentrálni kell a mintát (vagy irreálisan sok párhuzamos)</a:t>
            </a:r>
          </a:p>
          <a:p>
            <a:r>
              <a:rPr lang="hu-HU" dirty="0" smtClean="0"/>
              <a:t> MSZ </a:t>
            </a:r>
            <a:r>
              <a:rPr lang="hu-HU" dirty="0"/>
              <a:t>ISO </a:t>
            </a:r>
            <a:r>
              <a:rPr lang="hu-HU" dirty="0" smtClean="0"/>
              <a:t>10705- 3: </a:t>
            </a:r>
            <a:r>
              <a:rPr lang="hu-HU" dirty="0" err="1" smtClean="0"/>
              <a:t>Colifág</a:t>
            </a:r>
            <a:r>
              <a:rPr lang="hu-HU" dirty="0" smtClean="0"/>
              <a:t> koncentrálási módszerek </a:t>
            </a:r>
            <a:r>
              <a:rPr lang="hu-HU" b="1" dirty="0" err="1" smtClean="0"/>
              <a:t>validálása</a:t>
            </a:r>
            <a:r>
              <a:rPr lang="hu-HU" dirty="0" smtClean="0"/>
              <a:t> vízből</a:t>
            </a:r>
          </a:p>
          <a:p>
            <a:pPr lvl="1"/>
            <a:r>
              <a:rPr lang="hu-HU" dirty="0" smtClean="0"/>
              <a:t>Tippeket is ad koncentrálási módszerre</a:t>
            </a:r>
          </a:p>
          <a:p>
            <a:pPr lvl="1"/>
            <a:r>
              <a:rPr lang="hu-HU" dirty="0" smtClean="0"/>
              <a:t>NNGYK: elektronnegatív membránon történő koncentrálás</a:t>
            </a:r>
            <a:endParaRPr lang="en-US" dirty="0"/>
          </a:p>
        </p:txBody>
      </p:sp>
      <p:sp>
        <p:nvSpPr>
          <p:cNvPr id="4" name="Lefelé nyíl 3"/>
          <p:cNvSpPr/>
          <p:nvPr/>
        </p:nvSpPr>
        <p:spPr>
          <a:xfrm>
            <a:off x="3565236" y="3906982"/>
            <a:ext cx="304800" cy="4433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79418" y="448252"/>
            <a:ext cx="9718964" cy="1325563"/>
          </a:xfrm>
        </p:spPr>
        <p:txBody>
          <a:bodyPr/>
          <a:lstStyle/>
          <a:p>
            <a:r>
              <a:rPr lang="hu-HU" dirty="0" smtClean="0"/>
              <a:t>Egyéb lehetőségek?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19727" y="1687079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Molekuláris módszer:</a:t>
            </a:r>
          </a:p>
          <a:p>
            <a:pPr lvl="1"/>
            <a:r>
              <a:rPr lang="hu-HU" dirty="0" smtClean="0"/>
              <a:t>Bonyolult</a:t>
            </a:r>
          </a:p>
          <a:p>
            <a:pPr lvl="1"/>
            <a:r>
              <a:rPr lang="hu-HU" dirty="0" smtClean="0"/>
              <a:t>Nem rokon </a:t>
            </a:r>
            <a:r>
              <a:rPr lang="hu-HU" dirty="0" err="1" smtClean="0"/>
              <a:t>taxonok</a:t>
            </a:r>
            <a:r>
              <a:rPr lang="hu-HU" dirty="0" smtClean="0"/>
              <a:t>, nincs közös szekvencia, </a:t>
            </a:r>
            <a:br>
              <a:rPr lang="hu-HU" dirty="0" smtClean="0"/>
            </a:br>
            <a:r>
              <a:rPr lang="hu-HU" dirty="0" smtClean="0"/>
              <a:t>ami alapján elkülöníthető lenne a csoport</a:t>
            </a:r>
          </a:p>
          <a:p>
            <a:r>
              <a:rPr lang="hu-HU" dirty="0" err="1" smtClean="0"/>
              <a:t>Bluephage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Módosított </a:t>
            </a:r>
            <a:r>
              <a:rPr lang="hu-HU" i="1" dirty="0" smtClean="0"/>
              <a:t>E. c</a:t>
            </a:r>
            <a:r>
              <a:rPr lang="hu-HU" dirty="0" smtClean="0"/>
              <a:t>oli törzzsel</a:t>
            </a:r>
          </a:p>
          <a:p>
            <a:pPr lvl="1"/>
            <a:r>
              <a:rPr lang="hu-HU" dirty="0" smtClean="0"/>
              <a:t>A sejtek </a:t>
            </a:r>
            <a:r>
              <a:rPr lang="hu-HU" dirty="0" err="1" smtClean="0"/>
              <a:t>lízisét</a:t>
            </a:r>
            <a:r>
              <a:rPr lang="hu-HU" dirty="0" smtClean="0"/>
              <a:t> színreakció jelzi folyadékkultúrában (</a:t>
            </a:r>
            <a:r>
              <a:rPr lang="hu-HU" dirty="0" err="1" smtClean="0"/>
              <a:t>glükuronidáz</a:t>
            </a:r>
            <a:r>
              <a:rPr lang="hu-HU" dirty="0" smtClean="0"/>
              <a:t> enzim felszabadulása)</a:t>
            </a:r>
          </a:p>
          <a:p>
            <a:pPr lvl="1"/>
            <a:r>
              <a:rPr lang="hu-HU" dirty="0" smtClean="0"/>
              <a:t>Folyadékban is használható </a:t>
            </a:r>
            <a:r>
              <a:rPr lang="hu-HU" dirty="0" smtClean="0">
                <a:sym typeface="Wingdings" panose="05000000000000000000" pitchFamily="2" charset="2"/>
              </a:rPr>
              <a:t> nagyobb térfogatban is működik</a:t>
            </a:r>
            <a:endParaRPr lang="hu-HU" dirty="0" smtClean="0"/>
          </a:p>
          <a:p>
            <a:r>
              <a:rPr lang="hu-HU" dirty="0" smtClean="0"/>
              <a:t>Probléma:</a:t>
            </a:r>
          </a:p>
          <a:p>
            <a:pPr lvl="1"/>
            <a:r>
              <a:rPr lang="hu-HU" dirty="0" smtClean="0"/>
              <a:t>Szabványszámmal rögzített módszer</a:t>
            </a:r>
          </a:p>
          <a:p>
            <a:pPr lvl="1"/>
            <a:r>
              <a:rPr lang="hu-HU" dirty="0" smtClean="0"/>
              <a:t>Alternatív módszert </a:t>
            </a:r>
            <a:r>
              <a:rPr lang="hu-HU" dirty="0" err="1" smtClean="0"/>
              <a:t>validálni</a:t>
            </a:r>
            <a:r>
              <a:rPr lang="hu-HU" dirty="0" smtClean="0"/>
              <a:t> kell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240" y="2112241"/>
            <a:ext cx="29241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742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1002</Words>
  <Application>Microsoft Office PowerPoint</Application>
  <PresentationFormat>Szélesvásznú</PresentationFormat>
  <Paragraphs>172</Paragraphs>
  <Slides>17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Office-téma</vt:lpstr>
      <vt:lpstr>Új paraméterek, új módszerek a vízmikrobiológiában</vt:lpstr>
      <vt:lpstr>Vízmikrobiológiai vizsgálatok</vt:lpstr>
      <vt:lpstr>Fekál indikátorok – mit is jelent?</vt:lpstr>
      <vt:lpstr>Bakteriofágok – a baktériumok vírusai</vt:lpstr>
      <vt:lpstr>Szomatikus colifágok</vt:lpstr>
      <vt:lpstr>Mikor kell vizsgálni?</vt:lpstr>
      <vt:lpstr>Bakteriofágok kimutatása tenyésztéssel</vt:lpstr>
      <vt:lpstr>Víruskoncentrálási módszerek</vt:lpstr>
      <vt:lpstr>Egyéb lehetőségek?</vt:lpstr>
      <vt:lpstr>Legionella  - mikor kell vizsgálni?</vt:lpstr>
      <vt:lpstr>Legionella kimutatás módszere</vt:lpstr>
      <vt:lpstr>Vibrio sp.</vt:lpstr>
      <vt:lpstr>Vibrio sp.</vt:lpstr>
      <vt:lpstr>Vibrio kimutatás természetes fürdőkből – munkatervi feladat</vt:lpstr>
      <vt:lpstr>Atípusos, nehezen meghatározható telepek</vt:lpstr>
      <vt:lpstr>Medencés fürdő jogszabályváltozás</vt:lpstr>
      <vt:lpstr>Köszönöm a megtisztelő figyelmet!</vt:lpstr>
    </vt:vector>
  </TitlesOfParts>
  <Company>NNK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</dc:title>
  <dc:creator>Barkovics Veronika</dc:creator>
  <cp:lastModifiedBy>Roka Eszter</cp:lastModifiedBy>
  <cp:revision>53</cp:revision>
  <dcterms:created xsi:type="dcterms:W3CDTF">2021-01-14T13:13:42Z</dcterms:created>
  <dcterms:modified xsi:type="dcterms:W3CDTF">2024-01-25T09:01:01Z</dcterms:modified>
</cp:coreProperties>
</file>